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65" r:id="rId5"/>
    <p:sldId id="264" r:id="rId6"/>
    <p:sldId id="262" r:id="rId7"/>
    <p:sldId id="261" r:id="rId8"/>
    <p:sldId id="260" r:id="rId9"/>
    <p:sldId id="274" r:id="rId10"/>
    <p:sldId id="267" r:id="rId11"/>
    <p:sldId id="270" r:id="rId12"/>
    <p:sldId id="268" r:id="rId13"/>
    <p:sldId id="266" r:id="rId14"/>
    <p:sldId id="269" r:id="rId15"/>
    <p:sldId id="275" r:id="rId16"/>
    <p:sldId id="273" r:id="rId17"/>
    <p:sldId id="272" r:id="rId18"/>
    <p:sldId id="271" r:id="rId19"/>
    <p:sldId id="277"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sorterViewPr>
    <p:cViewPr>
      <p:scale>
        <a:sx n="100" d="100"/>
        <a:sy n="100" d="100"/>
      </p:scale>
      <p:origin x="0" y="18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D0408-E95C-48FE-911E-B222B1744CE9}"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904401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D0408-E95C-48FE-911E-B222B1744CE9}"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264117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D0408-E95C-48FE-911E-B222B1744CE9}"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252508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D0408-E95C-48FE-911E-B222B1744CE9}"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4224963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D0408-E95C-48FE-911E-B222B1744CE9}" type="datetimeFigureOut">
              <a:rPr lang="en-US" smtClean="0"/>
              <a:t>6/13/2020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327192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D0408-E95C-48FE-911E-B222B1744CE9}"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3347466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D0408-E95C-48FE-911E-B222B1744CE9}" type="datetimeFigureOut">
              <a:rPr lang="en-US" smtClean="0"/>
              <a:t>6/13/2020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1511649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D0408-E95C-48FE-911E-B222B1744CE9}" type="datetimeFigureOut">
              <a:rPr lang="en-US" smtClean="0"/>
              <a:t>6/13/2020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2774230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D0408-E95C-48FE-911E-B222B1744CE9}" type="datetimeFigureOut">
              <a:rPr lang="en-US" smtClean="0"/>
              <a:t>6/13/2020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63105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D0408-E95C-48FE-911E-B222B1744CE9}"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319255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D0408-E95C-48FE-911E-B222B1744CE9}" type="datetimeFigureOut">
              <a:rPr lang="en-US" smtClean="0"/>
              <a:t>6/13/2020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718C1-880A-436B-94AF-7DDD58A7C33C}" type="slidenum">
              <a:rPr lang="en-US" smtClean="0"/>
              <a:t>‹#›</a:t>
            </a:fld>
            <a:endParaRPr lang="en-US"/>
          </a:p>
        </p:txBody>
      </p:sp>
    </p:spTree>
    <p:extLst>
      <p:ext uri="{BB962C8B-B14F-4D97-AF65-F5344CB8AC3E}">
        <p14:creationId xmlns:p14="http://schemas.microsoft.com/office/powerpoint/2010/main" val="1639642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D0408-E95C-48FE-911E-B222B1744CE9}" type="datetimeFigureOut">
              <a:rPr lang="en-US" smtClean="0"/>
              <a:t>6/13/2020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718C1-880A-436B-94AF-7DDD58A7C33C}" type="slidenum">
              <a:rPr lang="en-US" smtClean="0"/>
              <a:t>‹#›</a:t>
            </a:fld>
            <a:endParaRPr lang="en-US"/>
          </a:p>
        </p:txBody>
      </p:sp>
    </p:spTree>
    <p:extLst>
      <p:ext uri="{BB962C8B-B14F-4D97-AF65-F5344CB8AC3E}">
        <p14:creationId xmlns:p14="http://schemas.microsoft.com/office/powerpoint/2010/main" val="2867051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softEdge rad="112500"/>
          </a:effectLst>
        </p:spPr>
      </p:pic>
      <p:sp>
        <p:nvSpPr>
          <p:cNvPr id="3" name="TextBox 2"/>
          <p:cNvSpPr txBox="1"/>
          <p:nvPr/>
        </p:nvSpPr>
        <p:spPr>
          <a:xfrm>
            <a:off x="381000" y="4343400"/>
            <a:ext cx="4572000" cy="2123658"/>
          </a:xfrm>
          <a:prstGeom prst="rect">
            <a:avLst/>
          </a:prstGeom>
          <a:noFill/>
        </p:spPr>
        <p:txBody>
          <a:bodyPr wrap="square" rtlCol="0">
            <a:spAutoFit/>
          </a:bodyPr>
          <a:lstStyle/>
          <a:p>
            <a:r>
              <a:rPr lang="en-US" sz="4400" b="1" i="1" dirty="0" smtClean="0">
                <a:solidFill>
                  <a:schemeClr val="bg1"/>
                </a:solidFill>
                <a:effectLst>
                  <a:outerShdw blurRad="38100" dist="38100" dir="2700000" algn="tl">
                    <a:srgbClr val="000000">
                      <a:alpha val="43137"/>
                    </a:srgbClr>
                  </a:outerShdw>
                </a:effectLst>
                <a:latin typeface="Bodoni MT" pitchFamily="18" charset="0"/>
              </a:rPr>
              <a:t>BRAIN</a:t>
            </a:r>
            <a:br>
              <a:rPr lang="en-US" sz="4400" b="1" i="1" dirty="0" smtClean="0">
                <a:solidFill>
                  <a:schemeClr val="bg1"/>
                </a:solidFill>
                <a:effectLst>
                  <a:outerShdw blurRad="38100" dist="38100" dir="2700000" algn="tl">
                    <a:srgbClr val="000000">
                      <a:alpha val="43137"/>
                    </a:srgbClr>
                  </a:outerShdw>
                </a:effectLst>
                <a:latin typeface="Bodoni MT" pitchFamily="18" charset="0"/>
              </a:rPr>
            </a:br>
            <a:r>
              <a:rPr lang="en-US" sz="4400" b="1" i="1" dirty="0" smtClean="0">
                <a:solidFill>
                  <a:schemeClr val="bg1"/>
                </a:solidFill>
                <a:effectLst>
                  <a:outerShdw blurRad="38100" dist="38100" dir="2700000" algn="tl">
                    <a:srgbClr val="000000">
                      <a:alpha val="43137"/>
                    </a:srgbClr>
                  </a:outerShdw>
                </a:effectLst>
                <a:latin typeface="Bodoni MT" pitchFamily="18" charset="0"/>
              </a:rPr>
              <a:t>FINGERPRINT</a:t>
            </a:r>
          </a:p>
          <a:p>
            <a:r>
              <a:rPr lang="en-US" sz="4400" b="1" i="1" dirty="0" smtClean="0">
                <a:solidFill>
                  <a:schemeClr val="bg1"/>
                </a:solidFill>
                <a:effectLst>
                  <a:outerShdw blurRad="38100" dist="38100" dir="2700000" algn="tl">
                    <a:srgbClr val="000000">
                      <a:alpha val="43137"/>
                    </a:srgbClr>
                  </a:outerShdw>
                </a:effectLst>
                <a:latin typeface="Bodoni MT" pitchFamily="18" charset="0"/>
              </a:rPr>
              <a:t>TECHNOLOGY</a:t>
            </a:r>
            <a:endParaRPr lang="en-US" sz="4400"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166735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152400" y="164812"/>
            <a:ext cx="5410200" cy="584775"/>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Electroencephalography:</a:t>
            </a:r>
            <a:endParaRPr lang="en-US" sz="3200" b="1" i="1" dirty="0">
              <a:solidFill>
                <a:schemeClr val="bg1"/>
              </a:solidFill>
              <a:effectLst>
                <a:outerShdw blurRad="38100" dist="38100" dir="2700000" algn="tl">
                  <a:srgbClr val="000000">
                    <a:alpha val="43137"/>
                  </a:srgbClr>
                </a:outerShdw>
              </a:effectLst>
              <a:latin typeface="Bodoni MT" pitchFamily="18" charset="0"/>
            </a:endParaRPr>
          </a:p>
        </p:txBody>
      </p:sp>
      <p:sp>
        <p:nvSpPr>
          <p:cNvPr id="4" name="TextBox 3"/>
          <p:cNvSpPr txBox="1"/>
          <p:nvPr/>
        </p:nvSpPr>
        <p:spPr>
          <a:xfrm>
            <a:off x="304800" y="914400"/>
            <a:ext cx="3124200" cy="5632311"/>
          </a:xfrm>
          <a:prstGeom prst="rect">
            <a:avLst/>
          </a:prstGeom>
          <a:noFill/>
        </p:spPr>
        <p:txBody>
          <a:bodyPr wrap="square" rtlCol="0">
            <a:spAutoFit/>
          </a:bodyPr>
          <a:lstStyle/>
          <a:p>
            <a:r>
              <a:rPr lang="en-US" b="1" i="1" dirty="0" smtClean="0">
                <a:solidFill>
                  <a:schemeClr val="bg1"/>
                </a:solidFill>
                <a:effectLst>
                  <a:outerShdw blurRad="38100" dist="38100" dir="2700000" algn="tl">
                    <a:srgbClr val="000000">
                      <a:alpha val="43137"/>
                    </a:srgbClr>
                  </a:outerShdw>
                </a:effectLst>
                <a:latin typeface="Bodoni MT" pitchFamily="18" charset="0"/>
              </a:rPr>
              <a:t> Electroencephalography (EEG) is the measurement of electrical activity produced by the brain as recorded from electrodes placed on the scalp. </a:t>
            </a:r>
          </a:p>
          <a:p>
            <a:r>
              <a:rPr lang="en-US" b="1" i="1" dirty="0" smtClean="0">
                <a:solidFill>
                  <a:schemeClr val="bg1"/>
                </a:solidFill>
                <a:effectLst>
                  <a:outerShdw blurRad="38100" dist="38100" dir="2700000" algn="tl">
                    <a:srgbClr val="000000">
                      <a:alpha val="43137"/>
                    </a:srgbClr>
                  </a:outerShdw>
                </a:effectLst>
                <a:latin typeface="Bodoni MT" pitchFamily="18" charset="0"/>
              </a:rPr>
              <a:t>So-called scalp EEG is collected from tens to hundreds of electrodes positioned on different locations at the surface of the head. </a:t>
            </a:r>
          </a:p>
          <a:p>
            <a:r>
              <a:rPr lang="en-US" b="1" i="1" dirty="0" smtClean="0">
                <a:solidFill>
                  <a:schemeClr val="bg1"/>
                </a:solidFill>
                <a:effectLst>
                  <a:outerShdw blurRad="38100" dist="38100" dir="2700000" algn="tl">
                    <a:srgbClr val="000000">
                      <a:alpha val="43137"/>
                    </a:srgbClr>
                  </a:outerShdw>
                </a:effectLst>
                <a:latin typeface="Bodoni MT" pitchFamily="18" charset="0"/>
              </a:rPr>
              <a:t>EEG signals (in the range of mille-volts) are amplified and digitalized for later processing. </a:t>
            </a:r>
          </a:p>
          <a:p>
            <a:r>
              <a:rPr lang="en-US" b="1" i="1" dirty="0" smtClean="0">
                <a:solidFill>
                  <a:schemeClr val="bg1"/>
                </a:solidFill>
                <a:effectLst>
                  <a:outerShdw blurRad="38100" dist="38100" dir="2700000" algn="tl">
                    <a:srgbClr val="000000">
                      <a:alpha val="43137"/>
                    </a:srgbClr>
                  </a:outerShdw>
                </a:effectLst>
                <a:latin typeface="Bodoni MT" pitchFamily="18" charset="0"/>
              </a:rPr>
              <a:t>The data measured by the scalp EEG are used for clinical and research purposes.</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216327034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79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2667000" cy="1981200"/>
          </a:xfrm>
        </p:spPr>
        <p:txBody>
          <a:bodyPr>
            <a:normAutofit fontScale="90000"/>
          </a:bodyPr>
          <a:lstStyle/>
          <a:p>
            <a:pPr algn="l"/>
            <a:r>
              <a:rPr lang="en-US" sz="3200" b="1" i="1" dirty="0" smtClean="0">
                <a:solidFill>
                  <a:schemeClr val="bg1"/>
                </a:solidFill>
                <a:effectLst>
                  <a:outerShdw blurRad="38100" dist="38100" dir="2700000" algn="tl">
                    <a:srgbClr val="000000">
                      <a:alpha val="43137"/>
                    </a:srgbClr>
                  </a:outerShdw>
                </a:effectLst>
                <a:latin typeface="Bodoni MT" pitchFamily="18" charset="0"/>
              </a:rPr>
              <a:t>Here is a small application of this technique </a:t>
            </a:r>
            <a:endParaRPr lang="en-US" sz="3200" dirty="0">
              <a:solidFill>
                <a:schemeClr val="bg1"/>
              </a:solidFill>
            </a:endParaRPr>
          </a:p>
        </p:txBody>
      </p:sp>
      <p:pic>
        <p:nvPicPr>
          <p:cNvPr id="4" name="Brain-Computer Interface - Mysteries of the Brain(480P)_1(0).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4800" y="1905000"/>
            <a:ext cx="8610599" cy="4800600"/>
          </a:xfrm>
          <a:prstGeom prst="rect">
            <a:avLst/>
          </a:prstGeom>
          <a:ln>
            <a:noFill/>
          </a:ln>
          <a:effectLst>
            <a:softEdge rad="112500"/>
          </a:effectLst>
        </p:spPr>
      </p:pic>
    </p:spTree>
    <p:extLst>
      <p:ext uri="{BB962C8B-B14F-4D97-AF65-F5344CB8AC3E}">
        <p14:creationId xmlns:p14="http://schemas.microsoft.com/office/powerpoint/2010/main" val="32868543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304800"/>
            <a:ext cx="3124200" cy="1569660"/>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Role In Criminal Proceedings:</a:t>
            </a:r>
            <a:endParaRPr lang="en-US" sz="3200" b="1" i="1" dirty="0">
              <a:solidFill>
                <a:schemeClr val="bg1"/>
              </a:solidFill>
              <a:effectLst>
                <a:outerShdw blurRad="38100" dist="38100" dir="2700000" algn="tl">
                  <a:srgbClr val="000000">
                    <a:alpha val="43137"/>
                  </a:srgbClr>
                </a:outerShdw>
              </a:effectLst>
              <a:latin typeface="Bodoni MT" pitchFamily="18" charset="0"/>
            </a:endParaRPr>
          </a:p>
        </p:txBody>
      </p:sp>
      <p:sp>
        <p:nvSpPr>
          <p:cNvPr id="4" name="TextBox 3"/>
          <p:cNvSpPr txBox="1"/>
          <p:nvPr/>
        </p:nvSpPr>
        <p:spPr>
          <a:xfrm>
            <a:off x="457200" y="2209800"/>
            <a:ext cx="2819400" cy="3139321"/>
          </a:xfrm>
          <a:prstGeom prst="rect">
            <a:avLst/>
          </a:prstGeom>
          <a:noFill/>
        </p:spPr>
        <p:txBody>
          <a:bodyPr wrap="square" rtlCol="0">
            <a:spAutoFit/>
          </a:bodyPr>
          <a:lstStyle/>
          <a:p>
            <a:r>
              <a:rPr lang="en-US" b="1" i="1" dirty="0" smtClean="0">
                <a:solidFill>
                  <a:schemeClr val="bg1"/>
                </a:solidFill>
                <a:effectLst>
                  <a:outerShdw blurRad="38100" dist="38100" dir="2700000" algn="tl">
                    <a:srgbClr val="000000">
                      <a:alpha val="43137"/>
                    </a:srgbClr>
                  </a:outerShdw>
                </a:effectLst>
                <a:latin typeface="Bodoni MT" pitchFamily="18" charset="0"/>
              </a:rPr>
              <a:t>The application of Brain Fingerprinting testing in a criminal case involves four phases: </a:t>
            </a:r>
          </a:p>
          <a:p>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Investigation </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Interview</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Scientific testing and </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Adjudication.</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a:t>
            </a:r>
          </a:p>
          <a:p>
            <a:r>
              <a:rPr lang="en-US" b="1" i="1" dirty="0" smtClean="0">
                <a:solidFill>
                  <a:schemeClr val="bg1"/>
                </a:solidFill>
                <a:effectLst>
                  <a:outerShdw blurRad="38100" dist="38100" dir="2700000" algn="tl">
                    <a:srgbClr val="000000">
                      <a:alpha val="43137"/>
                    </a:srgbClr>
                  </a:outerShdw>
                </a:effectLst>
                <a:latin typeface="Bodoni MT" pitchFamily="18" charset="0"/>
              </a:rPr>
              <a:t>    </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
        <p:nvSpPr>
          <p:cNvPr id="5" name="TextBox 4"/>
          <p:cNvSpPr txBox="1"/>
          <p:nvPr/>
        </p:nvSpPr>
        <p:spPr>
          <a:xfrm>
            <a:off x="6705600" y="3164681"/>
            <a:ext cx="2133600" cy="3693319"/>
          </a:xfrm>
          <a:prstGeom prst="rect">
            <a:avLst/>
          </a:prstGeom>
          <a:noFill/>
        </p:spPr>
        <p:txBody>
          <a:bodyPr wrap="square" rtlCol="0">
            <a:spAutoFit/>
          </a:bodyPr>
          <a:lstStyle/>
          <a:p>
            <a:r>
              <a:rPr lang="en-US" b="1" i="1" dirty="0" smtClean="0">
                <a:solidFill>
                  <a:schemeClr val="bg1"/>
                </a:solidFill>
                <a:effectLst>
                  <a:outerShdw blurRad="38100" dist="38100" dir="2700000" algn="tl">
                    <a:srgbClr val="000000">
                      <a:alpha val="43137"/>
                    </a:srgbClr>
                  </a:outerShdw>
                </a:effectLst>
                <a:latin typeface="Bodoni MT" pitchFamily="18" charset="0"/>
              </a:rPr>
              <a:t>The first phase is undertaken by a skilled investigator, the                       second by an interviewer who may be an investigator or a scientist, the third by a scientist, and the fourth by a judge and jury. </a:t>
            </a:r>
          </a:p>
          <a:p>
            <a:endParaRPr lang="en-US" dirty="0"/>
          </a:p>
        </p:txBody>
      </p:sp>
    </p:spTree>
    <p:extLst>
      <p:ext uri="{BB962C8B-B14F-4D97-AF65-F5344CB8AC3E}">
        <p14:creationId xmlns:p14="http://schemas.microsoft.com/office/powerpoint/2010/main" val="328062762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81000" y="609600"/>
            <a:ext cx="2971800" cy="5632311"/>
          </a:xfrm>
          <a:prstGeom prst="rect">
            <a:avLst/>
          </a:prstGeom>
          <a:noFill/>
        </p:spPr>
        <p:txBody>
          <a:bodyPr wrap="square" rtlCol="0">
            <a:spAutoFit/>
          </a:bodyPr>
          <a:lstStyle/>
          <a:p>
            <a:r>
              <a:rPr lang="en-US" b="1" i="1" u="sng" dirty="0" smtClean="0">
                <a:solidFill>
                  <a:schemeClr val="bg1"/>
                </a:solidFill>
                <a:effectLst>
                  <a:outerShdw blurRad="38100" dist="38100" dir="2700000" algn="tl">
                    <a:srgbClr val="000000">
                      <a:alpha val="43137"/>
                    </a:srgbClr>
                  </a:outerShdw>
                </a:effectLst>
                <a:latin typeface="Bodoni MT" pitchFamily="18" charset="0"/>
              </a:rPr>
              <a:t>PHASE 1</a:t>
            </a:r>
            <a:r>
              <a:rPr lang="en-US" b="1" i="1" dirty="0" smtClean="0">
                <a:solidFill>
                  <a:schemeClr val="bg1"/>
                </a:solidFill>
                <a:effectLst>
                  <a:outerShdw blurRad="38100" dist="38100" dir="2700000" algn="tl">
                    <a:srgbClr val="000000">
                      <a:alpha val="43137"/>
                    </a:srgbClr>
                  </a:outerShdw>
                </a:effectLst>
                <a:latin typeface="Bodoni MT" pitchFamily="18" charset="0"/>
              </a:rPr>
              <a:t>: </a:t>
            </a:r>
          </a:p>
          <a:p>
            <a:r>
              <a:rPr lang="en-US" b="1" i="1" dirty="0" smtClean="0">
                <a:solidFill>
                  <a:schemeClr val="bg1"/>
                </a:solidFill>
                <a:effectLst>
                  <a:outerShdw blurRad="38100" dist="38100" dir="2700000" algn="tl">
                    <a:srgbClr val="000000">
                      <a:alpha val="43137"/>
                    </a:srgbClr>
                  </a:outerShdw>
                </a:effectLst>
                <a:latin typeface="Bodoni MT" pitchFamily="18" charset="0"/>
              </a:rPr>
              <a:t>Investigation Before a brain fingerprinting testing can be applied, an investigation must be undertaken to discover information that can be used in the test.</a:t>
            </a:r>
          </a:p>
          <a:p>
            <a:endParaRPr lang="en-US" b="1" i="1" dirty="0">
              <a:solidFill>
                <a:schemeClr val="bg1"/>
              </a:solidFill>
              <a:effectLst>
                <a:outerShdw blurRad="38100" dist="38100" dir="2700000" algn="tl">
                  <a:srgbClr val="000000">
                    <a:alpha val="43137"/>
                  </a:srgbClr>
                </a:outerShdw>
              </a:effectLst>
              <a:latin typeface="Bodoni MT" pitchFamily="18" charset="0"/>
            </a:endParaRPr>
          </a:p>
          <a:p>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r>
              <a:rPr lang="en-US" b="1" i="1" u="sng" dirty="0" smtClean="0">
                <a:solidFill>
                  <a:schemeClr val="bg1"/>
                </a:solidFill>
                <a:effectLst>
                  <a:outerShdw blurRad="38100" dist="38100" dir="2700000" algn="tl">
                    <a:srgbClr val="000000">
                      <a:alpha val="43137"/>
                    </a:srgbClr>
                  </a:outerShdw>
                </a:effectLst>
                <a:latin typeface="Bodoni MT" pitchFamily="18" charset="0"/>
              </a:rPr>
              <a:t>PHASE 2</a:t>
            </a:r>
            <a:r>
              <a:rPr lang="en-US" b="1" i="1" dirty="0" smtClean="0">
                <a:solidFill>
                  <a:schemeClr val="bg1"/>
                </a:solidFill>
                <a:effectLst>
                  <a:outerShdw blurRad="38100" dist="38100" dir="2700000" algn="tl">
                    <a:srgbClr val="000000">
                      <a:alpha val="43137"/>
                    </a:srgbClr>
                  </a:outerShdw>
                </a:effectLst>
                <a:latin typeface="Bodoni MT" pitchFamily="18" charset="0"/>
              </a:rPr>
              <a:t>: </a:t>
            </a:r>
          </a:p>
          <a:p>
            <a:r>
              <a:rPr lang="en-US" b="1" i="1" dirty="0" smtClean="0">
                <a:solidFill>
                  <a:schemeClr val="bg1"/>
                </a:solidFill>
                <a:effectLst>
                  <a:outerShdw blurRad="38100" dist="38100" dir="2700000" algn="tl">
                    <a:srgbClr val="000000">
                      <a:alpha val="43137"/>
                    </a:srgbClr>
                  </a:outerShdw>
                </a:effectLst>
                <a:latin typeface="Bodoni MT" pitchFamily="18" charset="0"/>
              </a:rPr>
              <a:t>Interview of Subject Once evidence has been accumulated through investigation, the interview with the suspect may help to determine which scientific tests to conduct, or how to conduct the tests.</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242543223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5" name="TextBox 4"/>
          <p:cNvSpPr txBox="1"/>
          <p:nvPr/>
        </p:nvSpPr>
        <p:spPr>
          <a:xfrm>
            <a:off x="304800" y="180109"/>
            <a:ext cx="3352800" cy="6463308"/>
          </a:xfrm>
          <a:prstGeom prst="rect">
            <a:avLst/>
          </a:prstGeom>
          <a:noFill/>
        </p:spPr>
        <p:txBody>
          <a:bodyPr wrap="square" rtlCol="0">
            <a:spAutoFit/>
          </a:bodyPr>
          <a:lstStyle/>
          <a:p>
            <a:r>
              <a:rPr lang="en-US" b="1" i="1" u="sng" dirty="0" smtClean="0">
                <a:solidFill>
                  <a:schemeClr val="bg1"/>
                </a:solidFill>
                <a:effectLst>
                  <a:outerShdw blurRad="38100" dist="38100" dir="2700000" algn="tl">
                    <a:srgbClr val="000000">
                      <a:alpha val="43137"/>
                    </a:srgbClr>
                  </a:outerShdw>
                </a:effectLst>
                <a:latin typeface="Bodoni MT" pitchFamily="18" charset="0"/>
              </a:rPr>
              <a:t>PHASE 3</a:t>
            </a:r>
            <a:r>
              <a:rPr lang="en-US" b="1" i="1" dirty="0" smtClean="0">
                <a:solidFill>
                  <a:schemeClr val="bg1"/>
                </a:solidFill>
                <a:effectLst>
                  <a:outerShdw blurRad="38100" dist="38100" dir="2700000" algn="tl">
                    <a:srgbClr val="000000">
                      <a:alpha val="43137"/>
                    </a:srgbClr>
                  </a:outerShdw>
                </a:effectLst>
                <a:latin typeface="Bodoni MT" pitchFamily="18" charset="0"/>
              </a:rPr>
              <a:t>: Scientific Testing with Brain Fingerprinting The input for this scientific procedure is the probe stimuli, which are formulated on the basis of the investigation and the interview. The output of this scientific procedure is a determination of “information present” or “information absent” for those specific probe stimuli.</a:t>
            </a:r>
          </a:p>
          <a:p>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r>
              <a:rPr lang="en-US" b="1" i="1" u="sng" dirty="0" smtClean="0">
                <a:solidFill>
                  <a:schemeClr val="bg1"/>
                </a:solidFill>
                <a:effectLst>
                  <a:outerShdw blurRad="38100" dist="38100" dir="2700000" algn="tl">
                    <a:srgbClr val="000000">
                      <a:alpha val="43137"/>
                    </a:srgbClr>
                  </a:outerShdw>
                </a:effectLst>
                <a:latin typeface="Bodoni MT" pitchFamily="18" charset="0"/>
              </a:rPr>
              <a:t>PHASE 4</a:t>
            </a:r>
            <a:r>
              <a:rPr lang="en-US" b="1" i="1" dirty="0" smtClean="0">
                <a:solidFill>
                  <a:schemeClr val="bg1"/>
                </a:solidFill>
                <a:effectLst>
                  <a:outerShdw blurRad="38100" dist="38100" dir="2700000" algn="tl">
                    <a:srgbClr val="000000">
                      <a:alpha val="43137"/>
                    </a:srgbClr>
                  </a:outerShdw>
                </a:effectLst>
                <a:latin typeface="Bodoni MT" pitchFamily="18" charset="0"/>
              </a:rPr>
              <a:t>: Adjudication of Guilt or Innocence The adjudication of guilt or innocence is the exclusive domain of the judge and jury. Science provides evidence, but a judge and jury must weigh the evidence and decide the verdict.</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84492885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4" name="TextBox 3"/>
          <p:cNvSpPr txBox="1"/>
          <p:nvPr/>
        </p:nvSpPr>
        <p:spPr>
          <a:xfrm>
            <a:off x="228600" y="86916"/>
            <a:ext cx="3581400" cy="6771084"/>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Comparison with other technologies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r>
              <a:rPr lang="en-US" b="1" i="1" dirty="0" smtClean="0">
                <a:solidFill>
                  <a:schemeClr val="bg1"/>
                </a:solidFill>
                <a:effectLst>
                  <a:outerShdw blurRad="38100" dist="38100" dir="2700000" algn="tl">
                    <a:srgbClr val="000000">
                      <a:alpha val="43137"/>
                    </a:srgbClr>
                  </a:outerShdw>
                </a:effectLst>
                <a:latin typeface="Bodoni MT" pitchFamily="18" charset="0"/>
              </a:rPr>
              <a:t>The novel interpretation in brain fingerprinting is to look for P300 as response to stimuli related to the crime in question e.g., a murder weapon or a victims face. Because it is based on EEG signals, the system does not require the </a:t>
            </a:r>
            <a:r>
              <a:rPr lang="en-US" b="1" i="1" dirty="0" err="1" smtClean="0">
                <a:solidFill>
                  <a:schemeClr val="bg1"/>
                </a:solidFill>
                <a:effectLst>
                  <a:outerShdw blurRad="38100" dist="38100" dir="2700000" algn="tl">
                    <a:srgbClr val="000000">
                      <a:alpha val="43137"/>
                    </a:srgbClr>
                  </a:outerShdw>
                </a:effectLst>
                <a:latin typeface="Bodoni MT" pitchFamily="18" charset="0"/>
              </a:rPr>
              <a:t>testee</a:t>
            </a:r>
            <a:r>
              <a:rPr lang="en-US" b="1" i="1" dirty="0" smtClean="0">
                <a:solidFill>
                  <a:schemeClr val="bg1"/>
                </a:solidFill>
                <a:effectLst>
                  <a:outerShdw blurRad="38100" dist="38100" dir="2700000" algn="tl">
                    <a:srgbClr val="000000">
                      <a:alpha val="43137"/>
                    </a:srgbClr>
                  </a:outerShdw>
                </a:effectLst>
                <a:latin typeface="Bodoni MT" pitchFamily="18" charset="0"/>
              </a:rPr>
              <a:t> to issue verbal responses to questions or stimuli.</a:t>
            </a:r>
          </a:p>
          <a:p>
            <a:r>
              <a:rPr lang="en-US" b="1" i="1" dirty="0" smtClean="0">
                <a:solidFill>
                  <a:schemeClr val="bg1"/>
                </a:solidFill>
                <a:effectLst>
                  <a:outerShdw blurRad="38100" dist="38100" dir="2700000" algn="tl">
                    <a:srgbClr val="000000">
                      <a:alpha val="43137"/>
                    </a:srgbClr>
                  </a:outerShdw>
                </a:effectLst>
                <a:latin typeface="Bodoni MT" pitchFamily="18" charset="0"/>
              </a:rPr>
              <a:t>Brain fingerprinting uses cognitive brain responses, brain finger printing does not depend on the emotions of the subject, nor is it affected by emotional responses. </a:t>
            </a:r>
          </a:p>
          <a:p>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
        <p:nvSpPr>
          <p:cNvPr id="5" name="TextBox 4"/>
          <p:cNvSpPr txBox="1"/>
          <p:nvPr/>
        </p:nvSpPr>
        <p:spPr>
          <a:xfrm>
            <a:off x="6858000" y="335845"/>
            <a:ext cx="2057400" cy="6186309"/>
          </a:xfrm>
          <a:prstGeom prst="rect">
            <a:avLst/>
          </a:prstGeom>
          <a:noFill/>
        </p:spPr>
        <p:txBody>
          <a:bodyPr wrap="square" rtlCol="0">
            <a:spAutoFit/>
          </a:bodyPr>
          <a:lstStyle/>
          <a:p>
            <a:r>
              <a:rPr lang="en-US" b="1" i="1" dirty="0" smtClean="0">
                <a:solidFill>
                  <a:schemeClr val="bg1"/>
                </a:solidFill>
                <a:effectLst>
                  <a:outerShdw blurRad="38100" dist="38100" dir="2700000" algn="tl">
                    <a:srgbClr val="000000">
                      <a:alpha val="43137"/>
                    </a:srgbClr>
                  </a:outerShdw>
                </a:effectLst>
                <a:latin typeface="Bodoni MT" pitchFamily="18" charset="0"/>
              </a:rPr>
              <a:t>Brain fingerprinting is fundamentally different from the polygraph (lie-detector), which measures emotion-based physiological signals such as heart rate, sweating, and blood pressure. </a:t>
            </a:r>
          </a:p>
          <a:p>
            <a:r>
              <a:rPr lang="en-US" b="1" i="1" dirty="0" smtClean="0">
                <a:solidFill>
                  <a:schemeClr val="bg1"/>
                </a:solidFill>
                <a:effectLst>
                  <a:outerShdw blurRad="38100" dist="38100" dir="2700000" algn="tl">
                    <a:srgbClr val="000000">
                      <a:alpha val="43137"/>
                    </a:srgbClr>
                  </a:outerShdw>
                </a:effectLst>
                <a:latin typeface="Bodoni MT" pitchFamily="18" charset="0"/>
              </a:rPr>
              <a:t>Also, unlike polygraph testing, it does not attempt to determine whether or not the subject is lying or telling the truth.</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132607977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381000"/>
            <a:ext cx="3048000" cy="6001643"/>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Advantage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endParaRPr lang="en-US" sz="3200"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The rate of error is extremely low virtually nonexistent and clear standards governing.</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Record of 100% accuracy.</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Identifies the criminal quickly and scientifically.</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Provides immediate scientific result.</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Reduced costs and complexities.</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Support the right to a speedy and fair trail.</a:t>
            </a:r>
          </a:p>
          <a:p>
            <a:pPr marL="285750" indent="-285750">
              <a:buFont typeface="Arial" pitchFamily="34" charset="0"/>
              <a:buChar char="•"/>
            </a:pP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
        <p:nvSpPr>
          <p:cNvPr id="4" name="TextBox 3"/>
          <p:cNvSpPr txBox="1"/>
          <p:nvPr/>
        </p:nvSpPr>
        <p:spPr>
          <a:xfrm>
            <a:off x="6019800" y="533400"/>
            <a:ext cx="2971800" cy="584775"/>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Disadvantage :</a:t>
            </a:r>
            <a:endParaRPr lang="en-US" sz="3200" b="1" i="1" dirty="0">
              <a:solidFill>
                <a:schemeClr val="bg1"/>
              </a:solidFill>
              <a:effectLst>
                <a:outerShdw blurRad="38100" dist="38100" dir="2700000" algn="tl">
                  <a:srgbClr val="000000">
                    <a:alpha val="43137"/>
                  </a:srgbClr>
                </a:outerShdw>
              </a:effectLst>
              <a:latin typeface="Bodoni MT" pitchFamily="18" charset="0"/>
            </a:endParaRPr>
          </a:p>
        </p:txBody>
      </p:sp>
      <p:sp>
        <p:nvSpPr>
          <p:cNvPr id="5" name="TextBox 4"/>
          <p:cNvSpPr txBox="1"/>
          <p:nvPr/>
        </p:nvSpPr>
        <p:spPr>
          <a:xfrm>
            <a:off x="6477000" y="1371600"/>
            <a:ext cx="2514600" cy="4801314"/>
          </a:xfrm>
          <a:prstGeom prst="rect">
            <a:avLst/>
          </a:prstGeom>
          <a:noFill/>
        </p:spPr>
        <p:txBody>
          <a:bodyPr wrap="square" rtlCol="0">
            <a:spAutoFit/>
          </a:bodyPr>
          <a:lstStyle/>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endParaRPr lang="en-US" b="1" i="1" dirty="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Not applicable for general screening. </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It does not indicate intent of the crime.</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Takes a fair amount of time to set up and conduct properly . </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Difficult to distinguish the criminal and a witness who saw all the criminal activity happen</a:t>
            </a:r>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2950683730"/>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381000"/>
            <a:ext cx="2971800" cy="6894195"/>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Conclusion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r>
              <a:rPr lang="en-US" b="1" i="1" dirty="0" smtClean="0">
                <a:solidFill>
                  <a:schemeClr val="bg1"/>
                </a:solidFill>
                <a:effectLst>
                  <a:outerShdw blurRad="38100" dist="38100" dir="2700000" algn="tl">
                    <a:srgbClr val="000000">
                      <a:alpha val="43137"/>
                    </a:srgbClr>
                  </a:outerShdw>
                </a:effectLst>
                <a:latin typeface="Bodoni MT" pitchFamily="18" charset="0"/>
              </a:rPr>
              <a:t>Brain Fingerprinting is a revolutionary new scientific technology for solving The technology fulfills an urgent need crimes, identifying perpetrators, and for governments, law enforcement exonerating innocent suspects, with a agencies, corporations, investigators, record of 100% accuracy in research crime victims, and falsely accused, with US government agencies, actual innocent suspects. criminal cases, and other applications.</a:t>
            </a:r>
          </a:p>
          <a:p>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167491556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81000" y="457200"/>
            <a:ext cx="3048000" cy="584775"/>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References :</a:t>
            </a:r>
            <a:endParaRPr lang="en-US" sz="3200"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4137369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457200" y="4953000"/>
            <a:ext cx="3581400" cy="1323439"/>
          </a:xfrm>
          <a:prstGeom prst="rect">
            <a:avLst/>
          </a:prstGeom>
          <a:noFill/>
        </p:spPr>
        <p:txBody>
          <a:bodyPr wrap="square" rtlCol="0">
            <a:spAutoFit/>
          </a:bodyPr>
          <a:lstStyle/>
          <a:p>
            <a:r>
              <a:rPr lang="en-US" sz="4000" b="1" i="1" dirty="0" smtClean="0">
                <a:solidFill>
                  <a:schemeClr val="bg1"/>
                </a:solidFill>
                <a:effectLst>
                  <a:outerShdw blurRad="38100" dist="38100" dir="2700000" algn="tl">
                    <a:srgbClr val="000000">
                      <a:alpha val="43137"/>
                    </a:srgbClr>
                  </a:outerShdw>
                </a:effectLst>
                <a:latin typeface="Bodoni MT" pitchFamily="18" charset="0"/>
              </a:rPr>
              <a:t>THANK </a:t>
            </a:r>
          </a:p>
          <a:p>
            <a:r>
              <a:rPr lang="en-US" sz="4000" b="1" i="1" dirty="0" smtClean="0">
                <a:solidFill>
                  <a:schemeClr val="bg1"/>
                </a:solidFill>
                <a:effectLst>
                  <a:outerShdw blurRad="38100" dist="38100" dir="2700000" algn="tl">
                    <a:srgbClr val="000000">
                      <a:alpha val="43137"/>
                    </a:srgbClr>
                  </a:outerShdw>
                </a:effectLst>
                <a:latin typeface="Bodoni MT" pitchFamily="18" charset="0"/>
              </a:rPr>
              <a:t>YOU …</a:t>
            </a:r>
            <a:endParaRPr lang="en-US" sz="4000"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41247381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81000" y="381000"/>
            <a:ext cx="3429000" cy="584775"/>
          </a:xfrm>
          <a:prstGeom prst="rect">
            <a:avLst/>
          </a:prstGeom>
          <a:noFill/>
        </p:spPr>
        <p:txBody>
          <a:bodyPr wrap="square" rtlCol="0">
            <a:spAutoFit/>
          </a:bodyPr>
          <a:lstStyle/>
          <a:p>
            <a:r>
              <a:rPr lang="en-US" sz="3200" b="1" i="1" u="sng" dirty="0" smtClean="0">
                <a:solidFill>
                  <a:schemeClr val="bg1"/>
                </a:solidFill>
                <a:effectLst>
                  <a:outerShdw blurRad="38100" dist="38100" dir="2700000" algn="tl">
                    <a:srgbClr val="000000">
                      <a:alpha val="43137"/>
                    </a:srgbClr>
                  </a:outerShdw>
                </a:effectLst>
                <a:latin typeface="Bodoni MT" pitchFamily="18" charset="0"/>
              </a:rPr>
              <a:t>Group members :</a:t>
            </a:r>
            <a:endParaRPr lang="en-US" sz="3200" b="1" i="1" u="sng"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763069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Tree>
    <p:extLst>
      <p:ext uri="{BB962C8B-B14F-4D97-AF65-F5344CB8AC3E}">
        <p14:creationId xmlns:p14="http://schemas.microsoft.com/office/powerpoint/2010/main" val="16657773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81000" y="457200"/>
            <a:ext cx="3124200" cy="5539978"/>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Contents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Introduction</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Definition</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Equipment and technology</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Computer Controlled</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Technique</a:t>
            </a:r>
          </a:p>
          <a:p>
            <a:pPr marL="342900" lvl="0" indent="-342900">
              <a:buFont typeface="Arial" pitchFamily="34" charset="0"/>
              <a:buChar char="•"/>
            </a:pPr>
            <a:endParaRPr lang="en-US" b="1" i="1" dirty="0">
              <a:solidFill>
                <a:schemeClr val="bg1"/>
              </a:solidFill>
              <a:effectLst>
                <a:outerShdw blurRad="38100" dist="38100" dir="2700000" algn="tl">
                  <a:srgbClr val="000000">
                    <a:alpha val="43137"/>
                  </a:srgbClr>
                </a:outerShdw>
              </a:effectLst>
              <a:latin typeface="Bodoni MT" pitchFamily="18" charset="0"/>
            </a:endParaRPr>
          </a:p>
          <a:p>
            <a:pPr marL="34290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Comparison with other technologies</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endParaRPr lang="en-US" sz="2000" b="1" i="1" dirty="0">
              <a:solidFill>
                <a:schemeClr val="bg1"/>
              </a:solidFill>
              <a:effectLst>
                <a:outerShdw blurRad="38100" dist="38100" dir="2700000" algn="tl">
                  <a:srgbClr val="000000">
                    <a:alpha val="43137"/>
                  </a:srgbClr>
                </a:outerShdw>
              </a:effectLst>
              <a:latin typeface="Bodoni MT" pitchFamily="18" charset="0"/>
            </a:endParaRPr>
          </a:p>
        </p:txBody>
      </p:sp>
      <p:sp>
        <p:nvSpPr>
          <p:cNvPr id="4" name="TextBox 3"/>
          <p:cNvSpPr txBox="1"/>
          <p:nvPr/>
        </p:nvSpPr>
        <p:spPr>
          <a:xfrm>
            <a:off x="6629400" y="3319522"/>
            <a:ext cx="2286000" cy="3139321"/>
          </a:xfrm>
          <a:prstGeom prst="rect">
            <a:avLst/>
          </a:prstGeom>
          <a:noFill/>
        </p:spPr>
        <p:txBody>
          <a:bodyPr wrap="square" rtlCol="0">
            <a:spAutoFit/>
          </a:bodyPr>
          <a:lstStyle/>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Role in criminal proceedings</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Applications</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Advantages</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Disadvantages</a:t>
            </a:r>
          </a:p>
          <a:p>
            <a:pPr marL="342900" lvl="0" indent="-34290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342900" lvl="0" indent="-34290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Conclusion</a:t>
            </a:r>
          </a:p>
        </p:txBody>
      </p:sp>
    </p:spTree>
    <p:extLst>
      <p:ext uri="{BB962C8B-B14F-4D97-AF65-F5344CB8AC3E}">
        <p14:creationId xmlns:p14="http://schemas.microsoft.com/office/powerpoint/2010/main" val="30388931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457200"/>
            <a:ext cx="3124200" cy="4524315"/>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Introduction :</a:t>
            </a: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Brain fingerprinting is a scientific technique to determine whether or not specific information is </a:t>
            </a: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stored in an individual's </a:t>
            </a: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brain.</a:t>
            </a:r>
          </a:p>
          <a:p>
            <a:pPr lvl="0"/>
            <a:endParaRPr lang="en-US" sz="1600" b="1" i="1" dirty="0" smtClean="0">
              <a:solidFill>
                <a:schemeClr val="bg1"/>
              </a:solidFill>
              <a:effectLst>
                <a:outerShdw blurRad="38100" dist="38100" dir="2700000" algn="tl">
                  <a:srgbClr val="000000">
                    <a:alpha val="43137"/>
                  </a:srgbClr>
                </a:outerShdw>
              </a:effectLst>
              <a:latin typeface="Bodoni MT" pitchFamily="18" charset="0"/>
            </a:endParaRP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 Brain fingerprinting was invented by Dr. Lawrence A. Farwell The chief scientist </a:t>
            </a: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and president of Human </a:t>
            </a:r>
          </a:p>
          <a:p>
            <a:pPr lvl="0"/>
            <a:r>
              <a:rPr lang="en-US" sz="1600" b="1" i="1" dirty="0" smtClean="0">
                <a:solidFill>
                  <a:schemeClr val="bg1"/>
                </a:solidFill>
                <a:effectLst>
                  <a:outerShdw blurRad="38100" dist="38100" dir="2700000" algn="tl">
                    <a:srgbClr val="000000">
                      <a:alpha val="43137"/>
                    </a:srgbClr>
                  </a:outerShdw>
                </a:effectLst>
                <a:latin typeface="Bodoni MT" pitchFamily="18" charset="0"/>
              </a:rPr>
              <a:t>Brain Research Laboratory, USA. </a:t>
            </a:r>
          </a:p>
          <a:p>
            <a:pPr lvl="0"/>
            <a:endParaRPr lang="en-US" sz="1600" b="1" i="1" dirty="0" smtClean="0">
              <a:solidFill>
                <a:schemeClr val="bg1"/>
              </a:solidFill>
              <a:effectLst>
                <a:outerShdw blurRad="38100" dist="38100" dir="2700000" algn="tl">
                  <a:srgbClr val="000000">
                    <a:alpha val="43137"/>
                  </a:srgbClr>
                </a:outerShdw>
              </a:effectLst>
              <a:latin typeface="Bodoni MT" pitchFamily="18" charset="0"/>
            </a:endParaRPr>
          </a:p>
          <a:p>
            <a:endParaRPr lang="en-US" sz="1600" dirty="0" smtClean="0">
              <a:solidFill>
                <a:schemeClr val="bg1"/>
              </a:solidFill>
            </a:endParaRPr>
          </a:p>
          <a:p>
            <a:endParaRPr lang="en-US" sz="1600" dirty="0">
              <a:solidFill>
                <a:schemeClr val="bg1"/>
              </a:solidFill>
              <a:effectLst>
                <a:outerShdw blurRad="38100" dist="38100" dir="2700000" algn="tl">
                  <a:srgbClr val="000000">
                    <a:alpha val="43137"/>
                  </a:srgbClr>
                </a:outerShdw>
              </a:effectLst>
              <a:latin typeface="Bodoni MT" pitchFamily="18" charset="0"/>
            </a:endParaRPr>
          </a:p>
        </p:txBody>
      </p:sp>
      <p:sp>
        <p:nvSpPr>
          <p:cNvPr id="4" name="TextBox 3"/>
          <p:cNvSpPr txBox="1"/>
          <p:nvPr/>
        </p:nvSpPr>
        <p:spPr>
          <a:xfrm>
            <a:off x="235527" y="4343400"/>
            <a:ext cx="2819400" cy="2308324"/>
          </a:xfrm>
          <a:prstGeom prst="rect">
            <a:avLst/>
          </a:prstGeom>
          <a:noFill/>
        </p:spPr>
        <p:txBody>
          <a:bodyPr wrap="square" rtlCol="0">
            <a:spAutoFit/>
          </a:bodyPr>
          <a:lstStyle/>
          <a:p>
            <a:pPr lvl="0"/>
            <a:r>
              <a:rPr lang="en-US" b="1" i="1" dirty="0" smtClean="0">
                <a:solidFill>
                  <a:schemeClr val="bg1"/>
                </a:solidFill>
                <a:effectLst>
                  <a:outerShdw blurRad="38100" dist="38100" dir="2700000" algn="tl">
                    <a:srgbClr val="000000">
                      <a:alpha val="43137"/>
                    </a:srgbClr>
                  </a:outerShdw>
                </a:effectLst>
                <a:latin typeface="Bodoni MT" pitchFamily="18" charset="0"/>
              </a:rPr>
              <a:t>He had tested Brain Fingerprinting technology in over 170 cases. More than 80 of these were in real-life situations, and the rest were laboratory studies.</a:t>
            </a:r>
          </a:p>
          <a:p>
            <a:endParaRPr lang="en-US" dirty="0">
              <a:solidFill>
                <a:schemeClr val="bg1"/>
              </a:solidFill>
            </a:endParaRPr>
          </a:p>
        </p:txBody>
      </p:sp>
    </p:spTree>
    <p:extLst>
      <p:ext uri="{BB962C8B-B14F-4D97-AF65-F5344CB8AC3E}">
        <p14:creationId xmlns:p14="http://schemas.microsoft.com/office/powerpoint/2010/main" val="26765941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533400"/>
            <a:ext cx="3276600" cy="6340197"/>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Definition :</a:t>
            </a:r>
          </a:p>
          <a:p>
            <a:endParaRPr lang="en-US" sz="3200" b="1" i="1" dirty="0">
              <a:solidFill>
                <a:schemeClr val="bg1"/>
              </a:solidFill>
              <a:latin typeface="Bodoni MT" pitchFamily="18" charset="0"/>
            </a:endParaRPr>
          </a:p>
          <a:p>
            <a:pPr lvl="0"/>
            <a:r>
              <a:rPr lang="en-US" b="1" i="1" dirty="0" smtClean="0">
                <a:solidFill>
                  <a:schemeClr val="bg1"/>
                </a:solidFill>
                <a:effectLst>
                  <a:outerShdw blurRad="38100" dist="38100" dir="2700000" algn="tl">
                    <a:srgbClr val="000000">
                      <a:alpha val="43137"/>
                    </a:srgbClr>
                  </a:outerShdw>
                </a:effectLst>
                <a:latin typeface="Bodoni MT" pitchFamily="18" charset="0"/>
              </a:rPr>
              <a:t> "Brain fingerprinting" is a computer-based test that is designed to discover, document, and provide evidence of guilty</a:t>
            </a:r>
          </a:p>
          <a:p>
            <a:pPr lvl="0"/>
            <a:r>
              <a:rPr lang="en-US" b="1" i="1" dirty="0" smtClean="0">
                <a:solidFill>
                  <a:schemeClr val="bg1"/>
                </a:solidFill>
                <a:effectLst>
                  <a:outerShdw blurRad="38100" dist="38100" dir="2700000" algn="tl">
                    <a:srgbClr val="000000">
                      <a:alpha val="43137"/>
                    </a:srgbClr>
                  </a:outerShdw>
                </a:effectLst>
                <a:latin typeface="Bodoni MT" pitchFamily="18" charset="0"/>
              </a:rPr>
              <a:t> knowledge regarding crimes.</a:t>
            </a:r>
          </a:p>
          <a:p>
            <a:pPr lvl="0"/>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lvl="0"/>
            <a:r>
              <a:rPr lang="en-US" b="1" i="1" dirty="0" smtClean="0">
                <a:solidFill>
                  <a:schemeClr val="bg1"/>
                </a:solidFill>
                <a:effectLst>
                  <a:outerShdw blurRad="38100" dist="38100" dir="2700000" algn="tl">
                    <a:srgbClr val="000000">
                      <a:alpha val="43137"/>
                    </a:srgbClr>
                  </a:outerShdw>
                </a:effectLst>
                <a:latin typeface="Bodoni MT" pitchFamily="18" charset="0"/>
              </a:rPr>
              <a:t> </a:t>
            </a:r>
          </a:p>
          <a:p>
            <a:pPr lvl="0"/>
            <a:r>
              <a:rPr lang="en-US" b="1" i="1" dirty="0" smtClean="0">
                <a:solidFill>
                  <a:schemeClr val="bg1"/>
                </a:solidFill>
                <a:effectLst>
                  <a:outerShdw blurRad="38100" dist="38100" dir="2700000" algn="tl">
                    <a:srgbClr val="000000">
                      <a:alpha val="43137"/>
                    </a:srgbClr>
                  </a:outerShdw>
                </a:effectLst>
                <a:latin typeface="Bodoni MT" pitchFamily="18" charset="0"/>
              </a:rPr>
              <a:t>Brain fingerprinting is a technique that measures recognition of familiar stimuli by measuring electrical brain wave responses to words, phrases, or pictures that are presented on a computer screen .</a:t>
            </a:r>
          </a:p>
          <a:p>
            <a:endParaRPr lang="en-US" b="1" i="1" dirty="0">
              <a:solidFill>
                <a:schemeClr val="bg1"/>
              </a:solidFill>
              <a:latin typeface="Bodoni MT" pitchFamily="18" charset="0"/>
            </a:endParaRPr>
          </a:p>
        </p:txBody>
      </p:sp>
    </p:spTree>
    <p:extLst>
      <p:ext uri="{BB962C8B-B14F-4D97-AF65-F5344CB8AC3E}">
        <p14:creationId xmlns:p14="http://schemas.microsoft.com/office/powerpoint/2010/main" val="42701059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81000" y="533400"/>
            <a:ext cx="3124200" cy="5170646"/>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Equipment and technology</a:t>
            </a:r>
            <a:r>
              <a:rPr lang="en-US" sz="3200" b="1" dirty="0" smtClean="0">
                <a:latin typeface="Liberation Serif" pitchFamily="18"/>
              </a:rPr>
              <a:t>:</a:t>
            </a:r>
            <a:r>
              <a:rPr lang="en-US" sz="3200" b="1" dirty="0" smtClean="0">
                <a:solidFill>
                  <a:schemeClr val="bg1"/>
                </a:solidFill>
                <a:latin typeface="Liberation Serif" pitchFamily="18"/>
              </a:rPr>
              <a:t>:</a:t>
            </a:r>
          </a:p>
          <a:p>
            <a:endParaRPr lang="en-US" sz="3200" b="1" i="1" dirty="0">
              <a:solidFill>
                <a:schemeClr val="bg1"/>
              </a:solidFill>
              <a:effectLst>
                <a:outerShdw blurRad="38100" dist="38100" dir="2700000" algn="tl">
                  <a:srgbClr val="000000">
                    <a:alpha val="43137"/>
                  </a:srgbClr>
                </a:outerShdw>
              </a:effectLst>
              <a:latin typeface="Liberation Serif" pitchFamily="18"/>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A personal computer.</a:t>
            </a:r>
          </a:p>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A data acquisition </a:t>
            </a:r>
          </a:p>
          <a:p>
            <a:r>
              <a:rPr lang="en-US" b="1" i="1" dirty="0" smtClean="0">
                <a:solidFill>
                  <a:schemeClr val="bg1"/>
                </a:solidFill>
                <a:effectLst>
                  <a:outerShdw blurRad="38100" dist="38100" dir="2700000" algn="tl">
                    <a:srgbClr val="000000">
                      <a:alpha val="43137"/>
                    </a:srgbClr>
                  </a:outerShdw>
                </a:effectLst>
                <a:latin typeface="Bodoni MT" pitchFamily="18" charset="0"/>
              </a:rPr>
              <a:t>      board.</a:t>
            </a:r>
          </a:p>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Two monitors.</a:t>
            </a:r>
          </a:p>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A  EEG amplifier.</a:t>
            </a:r>
          </a:p>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Software for data acquisition Some electrodes.</a:t>
            </a:r>
          </a:p>
          <a:p>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691836240"/>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381000"/>
            <a:ext cx="3048000" cy="5663089"/>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Computer controlled :</a:t>
            </a:r>
          </a:p>
          <a:p>
            <a:endParaRPr lang="en-US" sz="3200"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endParaRPr lang="en-US" sz="3200" b="1" i="1" dirty="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The electrodes to used to measure electrical brain activity. </a:t>
            </a:r>
          </a:p>
          <a:p>
            <a:pPr marL="285750" indent="-285750">
              <a:buFont typeface="Arial" pitchFamily="34" charset="0"/>
              <a:buChar char="•"/>
            </a:pPr>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The software presents </a:t>
            </a:r>
          </a:p>
          <a:p>
            <a:r>
              <a:rPr lang="en-US" b="1" i="1" dirty="0">
                <a:solidFill>
                  <a:schemeClr val="bg1"/>
                </a:solidFill>
                <a:effectLst>
                  <a:outerShdw blurRad="38100" dist="38100" dir="2700000" algn="tl">
                    <a:srgbClr val="000000">
                      <a:alpha val="43137"/>
                    </a:srgbClr>
                  </a:outerShdw>
                </a:effectLst>
                <a:latin typeface="Bodoni MT" pitchFamily="18" charset="0"/>
              </a:rPr>
              <a:t> </a:t>
            </a:r>
            <a:r>
              <a:rPr lang="en-US" b="1" i="1" dirty="0" smtClean="0">
                <a:solidFill>
                  <a:schemeClr val="bg1"/>
                </a:solidFill>
                <a:effectLst>
                  <a:outerShdw blurRad="38100" dist="38100" dir="2700000" algn="tl">
                    <a:srgbClr val="000000">
                      <a:alpha val="43137"/>
                    </a:srgbClr>
                  </a:outerShdw>
                </a:effectLst>
                <a:latin typeface="Bodoni MT" pitchFamily="18" charset="0"/>
              </a:rPr>
              <a:t>      the stimuli, collects </a:t>
            </a:r>
          </a:p>
          <a:p>
            <a:r>
              <a:rPr lang="en-US" b="1" i="1" dirty="0" smtClean="0">
                <a:solidFill>
                  <a:schemeClr val="bg1"/>
                </a:solidFill>
                <a:effectLst>
                  <a:outerShdw blurRad="38100" dist="38100" dir="2700000" algn="tl">
                    <a:srgbClr val="000000">
                      <a:alpha val="43137"/>
                    </a:srgbClr>
                  </a:outerShdw>
                </a:effectLst>
                <a:latin typeface="Bodoni MT" pitchFamily="18" charset="0"/>
              </a:rPr>
              <a:t>        the  EEG data, and   </a:t>
            </a:r>
          </a:p>
          <a:p>
            <a:r>
              <a:rPr lang="en-US" b="1" i="1" dirty="0" smtClean="0">
                <a:solidFill>
                  <a:schemeClr val="bg1"/>
                </a:solidFill>
                <a:effectLst>
                  <a:outerShdw blurRad="38100" dist="38100" dir="2700000" algn="tl">
                    <a:srgbClr val="000000">
                      <a:alpha val="43137"/>
                    </a:srgbClr>
                  </a:outerShdw>
                </a:effectLst>
                <a:latin typeface="Bodoni MT" pitchFamily="18" charset="0"/>
              </a:rPr>
              <a:t>       analyzes the data. </a:t>
            </a:r>
          </a:p>
          <a:p>
            <a:endParaRPr lang="en-US" b="1" i="1" dirty="0" smtClean="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Brain electrical activity amplified and stored on </a:t>
            </a:r>
          </a:p>
          <a:p>
            <a:r>
              <a:rPr lang="en-US" b="1" i="1" dirty="0">
                <a:solidFill>
                  <a:schemeClr val="bg1"/>
                </a:solidFill>
                <a:effectLst>
                  <a:outerShdw blurRad="38100" dist="38100" dir="2700000" algn="tl">
                    <a:srgbClr val="000000">
                      <a:alpha val="43137"/>
                    </a:srgbClr>
                  </a:outerShdw>
                </a:effectLst>
                <a:latin typeface="Bodoni MT" pitchFamily="18" charset="0"/>
              </a:rPr>
              <a:t> </a:t>
            </a:r>
            <a:r>
              <a:rPr lang="en-US" b="1" i="1" dirty="0" smtClean="0">
                <a:solidFill>
                  <a:schemeClr val="bg1"/>
                </a:solidFill>
                <a:effectLst>
                  <a:outerShdw blurRad="38100" dist="38100" dir="2700000" algn="tl">
                    <a:srgbClr val="000000">
                      <a:alpha val="43137"/>
                    </a:srgbClr>
                  </a:outerShdw>
                </a:effectLst>
                <a:latin typeface="Bodoni MT" pitchFamily="18" charset="0"/>
              </a:rPr>
              <a:t>     a memory device. </a:t>
            </a:r>
          </a:p>
        </p:txBody>
      </p:sp>
      <p:sp>
        <p:nvSpPr>
          <p:cNvPr id="4" name="TextBox 3"/>
          <p:cNvSpPr txBox="1"/>
          <p:nvPr/>
        </p:nvSpPr>
        <p:spPr>
          <a:xfrm>
            <a:off x="6858000" y="3810000"/>
            <a:ext cx="2133600" cy="2862322"/>
          </a:xfrm>
          <a:prstGeom prst="rect">
            <a:avLst/>
          </a:prstGeom>
          <a:noFill/>
        </p:spPr>
        <p:txBody>
          <a:bodyPr wrap="square" rtlCol="0">
            <a:spAutoFit/>
          </a:bodyPr>
          <a:lstStyle/>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 During the data collection ,the stimuli are displayed to the subject on one monitor, and the investigator views another monitor.</a:t>
            </a:r>
          </a:p>
          <a:p>
            <a:endParaRPr lang="en-US" dirty="0">
              <a:solidFill>
                <a:schemeClr val="bg1"/>
              </a:solidFill>
            </a:endParaRPr>
          </a:p>
        </p:txBody>
      </p:sp>
    </p:spTree>
    <p:extLst>
      <p:ext uri="{BB962C8B-B14F-4D97-AF65-F5344CB8AC3E}">
        <p14:creationId xmlns:p14="http://schemas.microsoft.com/office/powerpoint/2010/main" val="425060923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457200"/>
            <a:ext cx="3276600" cy="6063198"/>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Technique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r>
              <a:rPr lang="en-US" b="1" i="1" dirty="0" smtClean="0">
                <a:solidFill>
                  <a:schemeClr val="bg1"/>
                </a:solidFill>
                <a:effectLst>
                  <a:outerShdw blurRad="38100" dist="38100" dir="2700000" algn="tl">
                    <a:srgbClr val="000000">
                      <a:alpha val="43137"/>
                    </a:srgbClr>
                  </a:outerShdw>
                </a:effectLst>
                <a:latin typeface="Bodoni MT" pitchFamily="18" charset="0"/>
              </a:rPr>
              <a:t>When someone commits a crime, his brain records it has a memory . </a:t>
            </a:r>
          </a:p>
          <a:p>
            <a:r>
              <a:rPr lang="en-US" b="1" i="1" dirty="0" smtClean="0">
                <a:solidFill>
                  <a:schemeClr val="bg1"/>
                </a:solidFill>
                <a:effectLst>
                  <a:outerShdw blurRad="38100" dist="38100" dir="2700000" algn="tl">
                    <a:srgbClr val="000000">
                      <a:alpha val="43137"/>
                    </a:srgbClr>
                  </a:outerShdw>
                </a:effectLst>
                <a:latin typeface="Bodoni MT" pitchFamily="18" charset="0"/>
              </a:rPr>
              <a:t>Brain Fingerprinting </a:t>
            </a:r>
          </a:p>
          <a:p>
            <a:r>
              <a:rPr lang="en-US" b="1" i="1" dirty="0" smtClean="0">
                <a:solidFill>
                  <a:schemeClr val="bg1"/>
                </a:solidFill>
                <a:effectLst>
                  <a:outerShdw blurRad="38100" dist="38100" dir="2700000" algn="tl">
                    <a:srgbClr val="000000">
                      <a:alpha val="43137"/>
                    </a:srgbClr>
                  </a:outerShdw>
                </a:effectLst>
                <a:latin typeface="Bodoni MT" pitchFamily="18" charset="0"/>
              </a:rPr>
              <a:t>seeks to reveal that </a:t>
            </a:r>
          </a:p>
          <a:p>
            <a:r>
              <a:rPr lang="en-US" b="1" i="1" dirty="0" smtClean="0">
                <a:solidFill>
                  <a:schemeClr val="bg1"/>
                </a:solidFill>
                <a:effectLst>
                  <a:outerShdw blurRad="38100" dist="38100" dir="2700000" algn="tl">
                    <a:srgbClr val="000000">
                      <a:alpha val="43137"/>
                    </a:srgbClr>
                  </a:outerShdw>
                </a:effectLst>
                <a:latin typeface="Bodoni MT" pitchFamily="18" charset="0"/>
              </a:rPr>
              <a:t>memory, by showing the suspect evidence taken </a:t>
            </a:r>
          </a:p>
          <a:p>
            <a:r>
              <a:rPr lang="en-US" b="1" i="1" dirty="0" smtClean="0">
                <a:solidFill>
                  <a:schemeClr val="bg1"/>
                </a:solidFill>
                <a:effectLst>
                  <a:outerShdw blurRad="38100" dist="38100" dir="2700000" algn="tl">
                    <a:srgbClr val="000000">
                      <a:alpha val="43137"/>
                    </a:srgbClr>
                  </a:outerShdw>
                </a:effectLst>
                <a:latin typeface="Bodoni MT" pitchFamily="18" charset="0"/>
              </a:rPr>
              <a:t>from the crime scene. </a:t>
            </a:r>
          </a:p>
          <a:p>
            <a:r>
              <a:rPr lang="en-US" b="1" i="1" dirty="0" smtClean="0">
                <a:solidFill>
                  <a:schemeClr val="bg1"/>
                </a:solidFill>
                <a:effectLst>
                  <a:outerShdw blurRad="38100" dist="38100" dir="2700000" algn="tl">
                    <a:srgbClr val="000000">
                      <a:alpha val="43137"/>
                    </a:srgbClr>
                  </a:outerShdw>
                </a:effectLst>
                <a:latin typeface="Bodoni MT" pitchFamily="18" charset="0"/>
              </a:rPr>
              <a:t>A head band with sensors </a:t>
            </a:r>
          </a:p>
          <a:p>
            <a:r>
              <a:rPr lang="en-US" b="1" i="1" dirty="0" smtClean="0">
                <a:solidFill>
                  <a:schemeClr val="bg1"/>
                </a:solidFill>
                <a:effectLst>
                  <a:outerShdw blurRad="38100" dist="38100" dir="2700000" algn="tl">
                    <a:srgbClr val="000000">
                      <a:alpha val="43137"/>
                    </a:srgbClr>
                  </a:outerShdw>
                </a:effectLst>
                <a:latin typeface="Bodoni MT" pitchFamily="18" charset="0"/>
              </a:rPr>
              <a:t>is placed on the subject.</a:t>
            </a:r>
          </a:p>
          <a:p>
            <a:r>
              <a:rPr lang="en-US" b="1" i="1" dirty="0" smtClean="0">
                <a:solidFill>
                  <a:schemeClr val="bg1"/>
                </a:solidFill>
                <a:effectLst>
                  <a:outerShdw blurRad="38100" dist="38100" dir="2700000" algn="tl">
                    <a:srgbClr val="000000">
                      <a:alpha val="43137"/>
                    </a:srgbClr>
                  </a:outerShdw>
                </a:effectLst>
                <a:latin typeface="Bodoni MT" pitchFamily="18" charset="0"/>
              </a:rPr>
              <a:t>A series of pictures or </a:t>
            </a:r>
          </a:p>
          <a:p>
            <a:r>
              <a:rPr lang="en-US" b="1" i="1" dirty="0" smtClean="0">
                <a:solidFill>
                  <a:schemeClr val="bg1"/>
                </a:solidFill>
                <a:effectLst>
                  <a:outerShdw blurRad="38100" dist="38100" dir="2700000" algn="tl">
                    <a:srgbClr val="000000">
                      <a:alpha val="43137"/>
                    </a:srgbClr>
                  </a:outerShdw>
                </a:effectLst>
                <a:latin typeface="Bodoni MT" pitchFamily="18" charset="0"/>
              </a:rPr>
              <a:t>words is flashed on the screen.</a:t>
            </a:r>
          </a:p>
          <a:p>
            <a:r>
              <a:rPr lang="en-US" b="1" i="1" dirty="0" smtClean="0">
                <a:solidFill>
                  <a:schemeClr val="bg1"/>
                </a:solidFill>
                <a:effectLst>
                  <a:outerShdw blurRad="38100" dist="38100" dir="2700000" algn="tl">
                    <a:srgbClr val="000000">
                      <a:alpha val="43137"/>
                    </a:srgbClr>
                  </a:outerShdw>
                </a:effectLst>
                <a:latin typeface="Bodoni MT" pitchFamily="18" charset="0"/>
              </a:rPr>
              <a:t>The computer records the brain waves produced in response to what the subject sees.</a:t>
            </a:r>
          </a:p>
          <a:p>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26106392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a:ln>
            <a:noFill/>
          </a:ln>
          <a:effectLst>
            <a:reflection blurRad="12700" stA="49000" endPos="65000" dist="50800" dir="5400000" sy="-100000" algn="bl" rotWithShape="0"/>
            <a:softEdge rad="112500"/>
          </a:effectLst>
        </p:spPr>
      </p:pic>
      <p:sp>
        <p:nvSpPr>
          <p:cNvPr id="3" name="TextBox 2"/>
          <p:cNvSpPr txBox="1"/>
          <p:nvPr/>
        </p:nvSpPr>
        <p:spPr>
          <a:xfrm>
            <a:off x="304800" y="381000"/>
            <a:ext cx="3048000" cy="6617196"/>
          </a:xfrm>
          <a:prstGeom prst="rect">
            <a:avLst/>
          </a:prstGeom>
          <a:noFill/>
        </p:spPr>
        <p:txBody>
          <a:bodyPr wrap="square" rtlCol="0">
            <a:spAutoFit/>
          </a:bodyPr>
          <a:lstStyle/>
          <a:p>
            <a:r>
              <a:rPr lang="en-US" sz="3200" b="1" i="1" dirty="0" smtClean="0">
                <a:solidFill>
                  <a:schemeClr val="bg1"/>
                </a:solidFill>
                <a:effectLst>
                  <a:outerShdw blurRad="38100" dist="38100" dir="2700000" algn="tl">
                    <a:srgbClr val="000000">
                      <a:alpha val="43137"/>
                    </a:srgbClr>
                  </a:outerShdw>
                </a:effectLst>
                <a:latin typeface="Bodoni MT" pitchFamily="18" charset="0"/>
              </a:rPr>
              <a:t>Application :</a:t>
            </a:r>
          </a:p>
          <a:p>
            <a:endParaRPr lang="en-US" sz="3200" b="1" i="1" dirty="0">
              <a:solidFill>
                <a:schemeClr val="bg1"/>
              </a:solidFill>
              <a:effectLst>
                <a:outerShdw blurRad="38100" dist="38100" dir="2700000" algn="tl">
                  <a:srgbClr val="000000">
                    <a:alpha val="43137"/>
                  </a:srgbClr>
                </a:outerShdw>
              </a:effectLst>
              <a:latin typeface="Bodoni MT" pitchFamily="18" charset="0"/>
            </a:endParaRP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Test for several forms of employment, especially in dealing with sensitive military and foreign intelligence screening.</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Individuals who were “information present” and “information absent”.</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To detect symptoms of </a:t>
            </a:r>
            <a:r>
              <a:rPr lang="en-US" b="1" i="1" dirty="0" err="1" smtClean="0">
                <a:solidFill>
                  <a:schemeClr val="bg1"/>
                </a:solidFill>
                <a:effectLst>
                  <a:outerShdw blurRad="38100" dist="38100" dir="2700000" algn="tl">
                    <a:srgbClr val="000000">
                      <a:alpha val="43137"/>
                    </a:srgbClr>
                  </a:outerShdw>
                </a:effectLst>
                <a:latin typeface="Bodoni MT" pitchFamily="18" charset="0"/>
              </a:rPr>
              <a:t>Alzheimers</a:t>
            </a:r>
            <a:r>
              <a:rPr lang="en-US" b="1" i="1" dirty="0" smtClean="0">
                <a:solidFill>
                  <a:schemeClr val="bg1"/>
                </a:solidFill>
                <a:effectLst>
                  <a:outerShdw blurRad="38100" dist="38100" dir="2700000" algn="tl">
                    <a:srgbClr val="000000">
                      <a:alpha val="43137"/>
                    </a:srgbClr>
                  </a:outerShdw>
                </a:effectLst>
                <a:latin typeface="Bodoni MT" pitchFamily="18" charset="0"/>
              </a:rPr>
              <a:t> disease, Mental Depression and other forms of dementia including neurological disorders.</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Criminal cases.</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Counter-Terrorism.</a:t>
            </a:r>
          </a:p>
          <a:p>
            <a:pPr marL="285750" indent="-285750">
              <a:buFont typeface="Arial" pitchFamily="34" charset="0"/>
              <a:buChar char="•"/>
            </a:pPr>
            <a:r>
              <a:rPr lang="en-US" b="1" i="1" dirty="0" smtClean="0">
                <a:solidFill>
                  <a:schemeClr val="bg1"/>
                </a:solidFill>
                <a:effectLst>
                  <a:outerShdw blurRad="38100" dist="38100" dir="2700000" algn="tl">
                    <a:srgbClr val="000000">
                      <a:alpha val="43137"/>
                    </a:srgbClr>
                  </a:outerShdw>
                </a:effectLst>
                <a:latin typeface="Bodoni MT" pitchFamily="18" charset="0"/>
              </a:rPr>
              <a:t>Security Testing.</a:t>
            </a:r>
          </a:p>
          <a:p>
            <a:endParaRPr lang="en-US" b="1" i="1" dirty="0">
              <a:solidFill>
                <a:schemeClr val="bg1"/>
              </a:solidFill>
              <a:effectLst>
                <a:outerShdw blurRad="38100" dist="38100" dir="2700000" algn="tl">
                  <a:srgbClr val="000000">
                    <a:alpha val="43137"/>
                  </a:srgbClr>
                </a:outerShdw>
              </a:effectLst>
              <a:latin typeface="Bodoni MT" pitchFamily="18" charset="0"/>
            </a:endParaRPr>
          </a:p>
        </p:txBody>
      </p:sp>
    </p:spTree>
    <p:extLst>
      <p:ext uri="{BB962C8B-B14F-4D97-AF65-F5344CB8AC3E}">
        <p14:creationId xmlns:p14="http://schemas.microsoft.com/office/powerpoint/2010/main" val="630483291"/>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1022</Words>
  <Application>Microsoft Office PowerPoint</Application>
  <PresentationFormat>On-screen Show (4:3)</PresentationFormat>
  <Paragraphs>142</Paragraphs>
  <Slides>20</Slides>
  <Notes>0</Notes>
  <HiddenSlides>0</HiddenSlides>
  <MMClips>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 is a small application of this technique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10</cp:revision>
  <dcterms:created xsi:type="dcterms:W3CDTF">2020-06-12T18:34:30Z</dcterms:created>
  <dcterms:modified xsi:type="dcterms:W3CDTF">2020-06-12T22:11:36Z</dcterms:modified>
</cp:coreProperties>
</file>